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2436" y="-1032"/>
      </p:cViewPr>
      <p:guideLst>
        <p:guide orient="horz" pos="612"/>
        <p:guide orient="horz" pos="876"/>
        <p:guide pos="1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1"/>
        <p:cNvGrpSpPr/>
        <p:nvPr/>
      </p:nvGrpSpPr>
      <p:grpSpPr>
        <a:xfrm>
          <a:off x="0" y="0"/>
          <a:ext cx="0" cy="0"/>
          <a:chOff x="0" y="0"/>
          <a:chExt cx="0" cy="0"/>
        </a:xfrm>
      </p:grpSpPr>
      <p:sp>
        <p:nvSpPr>
          <p:cNvPr id="1032" name="Google Shape;1032;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3" name="Google Shape;1033;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639293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1089" name="Google Shape;108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71351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0" name="Google Shape;11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1363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6" name="Google Shape;11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026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2" name="Google Shape;1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011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8" name="Google Shape;119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9869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4" name="Google Shape;120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029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210" name="Google Shape;121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042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8" name="Google Shape;121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extLst>
      <p:ext uri="{BB962C8B-B14F-4D97-AF65-F5344CB8AC3E}">
        <p14:creationId xmlns:p14="http://schemas.microsoft.com/office/powerpoint/2010/main" val="218334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1109" name="Google Shape;1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172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19" name="Google Shape;11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537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27" name="Google Shape;11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640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35" name="Google Shape;11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6932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3" name="Google Shape;1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8956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2" name="Google Shape;115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360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60" name="Google Shape;116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29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72" name="Google Shape;11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120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2"/>
        <p:cNvGrpSpPr/>
        <p:nvPr/>
      </p:nvGrpSpPr>
      <p:grpSpPr>
        <a:xfrm>
          <a:off x="0" y="0"/>
          <a:ext cx="0" cy="0"/>
          <a:chOff x="0" y="0"/>
          <a:chExt cx="0" cy="0"/>
        </a:xfrm>
      </p:grpSpPr>
      <p:sp>
        <p:nvSpPr>
          <p:cNvPr id="1043" name="Google Shape;1043;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045" name="Google Shape;1045;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81"/>
        <p:cNvGrpSpPr/>
        <p:nvPr/>
      </p:nvGrpSpPr>
      <p:grpSpPr>
        <a:xfrm>
          <a:off x="0" y="0"/>
          <a:ext cx="0" cy="0"/>
          <a:chOff x="0" y="0"/>
          <a:chExt cx="0" cy="0"/>
        </a:xfrm>
      </p:grpSpPr>
      <p:sp>
        <p:nvSpPr>
          <p:cNvPr id="1082" name="Google Shape;108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1083" name="Google Shape;108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4"/>
        <p:cNvGrpSpPr/>
        <p:nvPr/>
      </p:nvGrpSpPr>
      <p:grpSpPr>
        <a:xfrm>
          <a:off x="0" y="0"/>
          <a:ext cx="0" cy="0"/>
          <a:chOff x="0" y="0"/>
          <a:chExt cx="0" cy="0"/>
        </a:xfrm>
      </p:grpSpPr>
      <p:sp>
        <p:nvSpPr>
          <p:cNvPr id="1085" name="Google Shape;108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8"/>
        <p:cNvGrpSpPr/>
        <p:nvPr/>
      </p:nvGrpSpPr>
      <p:grpSpPr>
        <a:xfrm>
          <a:off x="0" y="0"/>
          <a:ext cx="0" cy="0"/>
          <a:chOff x="0" y="0"/>
          <a:chExt cx="0" cy="0"/>
        </a:xfrm>
      </p:grpSpPr>
      <p:sp>
        <p:nvSpPr>
          <p:cNvPr id="1049" name="Google Shape;104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0"/>
        <p:cNvGrpSpPr/>
        <p:nvPr/>
      </p:nvGrpSpPr>
      <p:grpSpPr>
        <a:xfrm>
          <a:off x="0" y="0"/>
          <a:ext cx="0" cy="0"/>
          <a:chOff x="0" y="0"/>
          <a:chExt cx="0" cy="0"/>
        </a:xfrm>
      </p:grpSpPr>
      <p:sp>
        <p:nvSpPr>
          <p:cNvPr id="1051" name="Google Shape;1051;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052" name="Google Shape;1052;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53" name="Google Shape;105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54"/>
        <p:cNvGrpSpPr/>
        <p:nvPr/>
      </p:nvGrpSpPr>
      <p:grpSpPr>
        <a:xfrm>
          <a:off x="0" y="0"/>
          <a:ext cx="0" cy="0"/>
          <a:chOff x="0" y="0"/>
          <a:chExt cx="0" cy="0"/>
        </a:xfrm>
      </p:grpSpPr>
      <p:sp>
        <p:nvSpPr>
          <p:cNvPr id="1055" name="Google Shape;1055;p5"/>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56" name="Google Shape;1056;p5"/>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57"/>
        <p:cNvGrpSpPr/>
        <p:nvPr/>
      </p:nvGrpSpPr>
      <p:grpSpPr>
        <a:xfrm>
          <a:off x="0" y="0"/>
          <a:ext cx="0" cy="0"/>
          <a:chOff x="0" y="0"/>
          <a:chExt cx="0" cy="0"/>
        </a:xfrm>
      </p:grpSpPr>
      <p:sp>
        <p:nvSpPr>
          <p:cNvPr id="1058" name="Google Shape;1058;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0" name="Google Shape;1060;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1" name="Google Shape;1061;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2" name="Google Shape;1062;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3"/>
        <p:cNvGrpSpPr/>
        <p:nvPr/>
      </p:nvGrpSpPr>
      <p:grpSpPr>
        <a:xfrm>
          <a:off x="0" y="0"/>
          <a:ext cx="0" cy="0"/>
          <a:chOff x="0" y="0"/>
          <a:chExt cx="0" cy="0"/>
        </a:xfrm>
      </p:grpSpPr>
      <p:sp>
        <p:nvSpPr>
          <p:cNvPr id="1064" name="Google Shape;106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66" name="Google Shape;106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67" name="Google Shape;106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1068"/>
        <p:cNvGrpSpPr/>
        <p:nvPr/>
      </p:nvGrpSpPr>
      <p:grpSpPr>
        <a:xfrm>
          <a:off x="0" y="0"/>
          <a:ext cx="0" cy="0"/>
          <a:chOff x="0" y="0"/>
          <a:chExt cx="0" cy="0"/>
        </a:xfrm>
      </p:grpSpPr>
      <p:sp>
        <p:nvSpPr>
          <p:cNvPr id="1069" name="Google Shape;106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070" name="Google Shape;107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71" name="Google Shape;107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2"/>
        <p:cNvGrpSpPr/>
        <p:nvPr/>
      </p:nvGrpSpPr>
      <p:grpSpPr>
        <a:xfrm>
          <a:off x="0" y="0"/>
          <a:ext cx="0" cy="0"/>
          <a:chOff x="0" y="0"/>
          <a:chExt cx="0" cy="0"/>
        </a:xfrm>
      </p:grpSpPr>
      <p:sp>
        <p:nvSpPr>
          <p:cNvPr id="1073" name="Google Shape;107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1074" name="Google Shape;107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5"/>
        <p:cNvGrpSpPr/>
        <p:nvPr/>
      </p:nvGrpSpPr>
      <p:grpSpPr>
        <a:xfrm>
          <a:off x="0" y="0"/>
          <a:ext cx="0" cy="0"/>
          <a:chOff x="0" y="0"/>
          <a:chExt cx="0" cy="0"/>
        </a:xfrm>
      </p:grpSpPr>
      <p:sp>
        <p:nvSpPr>
          <p:cNvPr id="1076" name="Google Shape;107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1078" name="Google Shape;107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1079" name="Google Shape;107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0" name="Google Shape;108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4"/>
        <p:cNvGrpSpPr/>
        <p:nvPr/>
      </p:nvGrpSpPr>
      <p:grpSpPr>
        <a:xfrm>
          <a:off x="0" y="0"/>
          <a:ext cx="0" cy="0"/>
          <a:chOff x="0" y="0"/>
          <a:chExt cx="0" cy="0"/>
        </a:xfrm>
      </p:grpSpPr>
      <p:sp>
        <p:nvSpPr>
          <p:cNvPr id="1035" name="Google Shape;1035;p1"/>
          <p:cNvSpPr/>
          <p:nvPr/>
        </p:nvSpPr>
        <p:spPr>
          <a:xfrm>
            <a:off x="7283428" y="62784"/>
            <a:ext cx="1109400" cy="5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36" name="Google Shape;1036;p1" descr="A close up of a sign&#10;&#10;Description automatically generated"/>
          <p:cNvPicPr preferRelativeResize="0"/>
          <p:nvPr/>
        </p:nvPicPr>
        <p:blipFill rotWithShape="1">
          <a:blip r:embed="rId13">
            <a:alphaModFix/>
          </a:blip>
          <a:srcRect/>
          <a:stretch/>
        </p:blipFill>
        <p:spPr>
          <a:xfrm>
            <a:off x="7799751" y="88917"/>
            <a:ext cx="1233875" cy="412476"/>
          </a:xfrm>
          <a:prstGeom prst="rect">
            <a:avLst/>
          </a:prstGeom>
          <a:noFill/>
          <a:ln>
            <a:noFill/>
          </a:ln>
        </p:spPr>
      </p:pic>
      <p:sp>
        <p:nvSpPr>
          <p:cNvPr id="1037" name="Google Shape;1037;p1"/>
          <p:cNvSpPr/>
          <p:nvPr/>
        </p:nvSpPr>
        <p:spPr>
          <a:xfrm>
            <a:off x="7594600" y="82567"/>
            <a:ext cx="165000" cy="412500"/>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8" name="Google Shape;1038;p1"/>
          <p:cNvSpPr/>
          <p:nvPr/>
        </p:nvSpPr>
        <p:spPr>
          <a:xfrm>
            <a:off x="7440249" y="82567"/>
            <a:ext cx="103500" cy="41250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9" name="Google Shape;1039;p1"/>
          <p:cNvSpPr/>
          <p:nvPr/>
        </p:nvSpPr>
        <p:spPr>
          <a:xfrm>
            <a:off x="0" y="5086350"/>
            <a:ext cx="9144000" cy="6990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0" name="Google Shape;1040;p1"/>
          <p:cNvSpPr/>
          <p:nvPr/>
        </p:nvSpPr>
        <p:spPr>
          <a:xfrm>
            <a:off x="0" y="88917"/>
            <a:ext cx="7283400" cy="406200"/>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1" name="Google Shape;1041;p1"/>
          <p:cNvSpPr txBox="1"/>
          <p:nvPr/>
        </p:nvSpPr>
        <p:spPr>
          <a:xfrm>
            <a:off x="92480" y="105826"/>
            <a:ext cx="3953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92" name="Google Shape;1092;p13" descr="A white circle in the sky&#10;&#10;Description automatically generated"/>
          <p:cNvPicPr preferRelativeResize="0"/>
          <p:nvPr/>
        </p:nvPicPr>
        <p:blipFill rotWithShape="1">
          <a:blip r:embed="rId3">
            <a:alphaModFix amt="5000"/>
          </a:blip>
          <a:srcRect t="5929" r="744" b="10206"/>
          <a:stretch/>
        </p:blipFill>
        <p:spPr>
          <a:xfrm>
            <a:off x="13063" y="-1"/>
            <a:ext cx="9130937" cy="5143501"/>
          </a:xfrm>
          <a:prstGeom prst="rect">
            <a:avLst/>
          </a:prstGeom>
          <a:noFill/>
          <a:ln>
            <a:noFill/>
          </a:ln>
        </p:spPr>
      </p:pic>
      <p:sp>
        <p:nvSpPr>
          <p:cNvPr id="1093" name="Google Shape;1093;p13"/>
          <p:cNvSpPr/>
          <p:nvPr/>
        </p:nvSpPr>
        <p:spPr>
          <a:xfrm>
            <a:off x="1865074" y="730897"/>
            <a:ext cx="6301200" cy="3966600"/>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4" name="Google Shape;1094;p13"/>
          <p:cNvSpPr/>
          <p:nvPr/>
        </p:nvSpPr>
        <p:spPr>
          <a:xfrm>
            <a:off x="988684" y="1023080"/>
            <a:ext cx="6985200" cy="3451500"/>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095" name="Google Shape;1095;p13"/>
          <p:cNvSpPr/>
          <p:nvPr/>
        </p:nvSpPr>
        <p:spPr>
          <a:xfrm>
            <a:off x="2490558" y="2787442"/>
            <a:ext cx="50700" cy="447000"/>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6" name="Google Shape;1096;p13"/>
          <p:cNvSpPr txBox="1"/>
          <p:nvPr/>
        </p:nvSpPr>
        <p:spPr>
          <a:xfrm>
            <a:off x="2029564" y="2248174"/>
            <a:ext cx="5025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161D23"/>
                </a:solidFill>
                <a:latin typeface="Arial"/>
                <a:ea typeface="Arial"/>
                <a:cs typeface="Arial"/>
                <a:sym typeface="Arial"/>
              </a:rPr>
              <a:t>NEXT GEN EMPLOYABILITY PROGRAM</a:t>
            </a:r>
            <a:endParaRPr/>
          </a:p>
        </p:txBody>
      </p:sp>
      <p:sp>
        <p:nvSpPr>
          <p:cNvPr id="1097" name="Google Shape;1097;p13"/>
          <p:cNvSpPr txBox="1"/>
          <p:nvPr/>
        </p:nvSpPr>
        <p:spPr>
          <a:xfrm>
            <a:off x="2541122" y="2795733"/>
            <a:ext cx="4019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1098" name="Google Shape;1098;p13"/>
          <p:cNvSpPr txBox="1"/>
          <p:nvPr/>
        </p:nvSpPr>
        <p:spPr>
          <a:xfrm>
            <a:off x="1003625" y="3642533"/>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1099" name="Google Shape;1099;p13"/>
          <p:cNvSpPr txBox="1"/>
          <p:nvPr/>
        </p:nvSpPr>
        <p:spPr>
          <a:xfrm>
            <a:off x="1095101" y="3956075"/>
            <a:ext cx="2467800" cy="7437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a:t>
            </a:r>
            <a:r>
              <a:rPr lang="en-US" sz="1100" dirty="0">
                <a:solidFill>
                  <a:schemeClr val="dk1"/>
                </a:solidFill>
              </a:rPr>
              <a:t>: </a:t>
            </a:r>
            <a:r>
              <a:rPr lang="en-US" sz="1100" dirty="0" err="1" smtClean="0">
                <a:solidFill>
                  <a:schemeClr val="dk1"/>
                </a:solidFill>
              </a:rPr>
              <a:t>Praveenkumar</a:t>
            </a:r>
            <a:r>
              <a:rPr lang="en-US" sz="1100" dirty="0" smtClean="0">
                <a:solidFill>
                  <a:schemeClr val="dk1"/>
                </a:solidFill>
              </a:rPr>
              <a:t> S</a:t>
            </a:r>
            <a:endParaRPr dirty="0"/>
          </a:p>
          <a:p>
            <a:pPr>
              <a:spcBef>
                <a:spcPts val="200"/>
              </a:spcBef>
            </a:pPr>
            <a:r>
              <a:rPr lang="en-US" sz="1100" b="0" i="0" u="none" strike="noStrike" cap="none" dirty="0">
                <a:solidFill>
                  <a:schemeClr val="dk1"/>
                </a:solidFill>
                <a:latin typeface="Arial"/>
                <a:ea typeface="Arial"/>
                <a:cs typeface="Arial"/>
                <a:sym typeface="Arial"/>
              </a:rPr>
              <a:t>Student ID </a:t>
            </a:r>
            <a:r>
              <a:rPr lang="en-US" sz="1100" b="0" i="0" u="none" strike="noStrike" cap="none" dirty="0" smtClean="0">
                <a:solidFill>
                  <a:schemeClr val="dk1"/>
                </a:solidFill>
                <a:latin typeface="Arial"/>
                <a:ea typeface="Arial"/>
                <a:cs typeface="Arial"/>
                <a:sym typeface="Arial"/>
              </a:rPr>
              <a:t>:</a:t>
            </a:r>
            <a:r>
              <a:rPr lang="en-US" sz="1100" dirty="0">
                <a:solidFill>
                  <a:schemeClr val="dk1"/>
                </a:solidFill>
              </a:rPr>
              <a:t> </a:t>
            </a:r>
            <a:r>
              <a:rPr lang="en-US" dirty="0" smtClean="0">
                <a:solidFill>
                  <a:schemeClr val="dk1"/>
                </a:solidFill>
              </a:rPr>
              <a:t>aut2271030030</a:t>
            </a:r>
            <a:endParaRPr lang="en-US" dirty="0"/>
          </a:p>
          <a:p>
            <a:pPr marL="0" marR="0" lvl="0" indent="0" algn="l" rtl="0">
              <a:lnSpc>
                <a:spcPct val="100000"/>
              </a:lnSpc>
              <a:spcBef>
                <a:spcPts val="200"/>
              </a:spcBef>
              <a:spcAft>
                <a:spcPts val="0"/>
              </a:spcAft>
              <a:buNone/>
            </a:pPr>
            <a:endParaRPr dirty="0"/>
          </a:p>
        </p:txBody>
      </p:sp>
      <p:cxnSp>
        <p:nvCxnSpPr>
          <p:cNvPr id="1100" name="Google Shape;1100;p13"/>
          <p:cNvCxnSpPr/>
          <p:nvPr/>
        </p:nvCxnSpPr>
        <p:spPr>
          <a:xfrm>
            <a:off x="1100213" y="3919492"/>
            <a:ext cx="1986600" cy="0"/>
          </a:xfrm>
          <a:prstGeom prst="straightConnector1">
            <a:avLst/>
          </a:prstGeom>
          <a:noFill/>
          <a:ln w="9525" cap="flat" cmpd="sng">
            <a:solidFill>
              <a:schemeClr val="dk1"/>
            </a:solidFill>
            <a:prstDash val="lgDashDot"/>
            <a:round/>
            <a:headEnd type="none" w="sm" len="sm"/>
            <a:tailEnd type="none" w="sm" len="sm"/>
          </a:ln>
        </p:spPr>
      </p:cxnSp>
      <p:sp>
        <p:nvSpPr>
          <p:cNvPr id="1101" name="Google Shape;1101;p13"/>
          <p:cNvSpPr txBox="1"/>
          <p:nvPr/>
        </p:nvSpPr>
        <p:spPr>
          <a:xfrm>
            <a:off x="5596477" y="3627293"/>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1102" name="Google Shape;1102;p13"/>
          <p:cNvCxnSpPr/>
          <p:nvPr/>
        </p:nvCxnSpPr>
        <p:spPr>
          <a:xfrm>
            <a:off x="5693065" y="3919492"/>
            <a:ext cx="1360200" cy="0"/>
          </a:xfrm>
          <a:prstGeom prst="straightConnector1">
            <a:avLst/>
          </a:prstGeom>
          <a:noFill/>
          <a:ln w="9525" cap="flat" cmpd="sng">
            <a:solidFill>
              <a:schemeClr val="dk1"/>
            </a:solidFill>
            <a:prstDash val="lgDashDot"/>
            <a:round/>
            <a:headEnd type="none" w="sm" len="sm"/>
            <a:tailEnd type="none" w="sm" len="sm"/>
          </a:ln>
        </p:spPr>
      </p:cxnSp>
      <p:sp>
        <p:nvSpPr>
          <p:cNvPr id="1103" name="Google Shape;1103;p13"/>
          <p:cNvSpPr txBox="1"/>
          <p:nvPr/>
        </p:nvSpPr>
        <p:spPr>
          <a:xfrm>
            <a:off x="5414912" y="3904193"/>
            <a:ext cx="20955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dirty="0" smtClean="0">
                <a:solidFill>
                  <a:schemeClr val="dk1"/>
                </a:solidFill>
              </a:rPr>
              <a:t>Angel College</a:t>
            </a:r>
            <a:r>
              <a:rPr lang="en-US" sz="1100" dirty="0">
                <a:solidFill>
                  <a:schemeClr val="dk1"/>
                </a:solidFill>
              </a:rPr>
              <a:t> </a:t>
            </a:r>
            <a:r>
              <a:rPr lang="en-US" sz="1100" dirty="0" smtClean="0">
                <a:solidFill>
                  <a:schemeClr val="dk1"/>
                </a:solidFill>
              </a:rPr>
              <a:t>of </a:t>
            </a:r>
            <a:r>
              <a:rPr lang="en-US" sz="1100" b="0" i="0" u="none" strike="noStrike" cap="none" dirty="0" smtClean="0">
                <a:solidFill>
                  <a:schemeClr val="dk1"/>
                </a:solidFill>
                <a:latin typeface="Arial"/>
                <a:ea typeface="Arial"/>
                <a:cs typeface="Arial"/>
                <a:sym typeface="Arial"/>
              </a:rPr>
              <a:t>Engineering &amp; Technology- </a:t>
            </a:r>
            <a:r>
              <a:rPr lang="en-US" sz="1100" b="0" i="0" u="none" strike="noStrike" cap="none" dirty="0" err="1" smtClean="0">
                <a:solidFill>
                  <a:schemeClr val="dk1"/>
                </a:solidFill>
                <a:latin typeface="Arial"/>
                <a:ea typeface="Arial"/>
                <a:cs typeface="Arial"/>
                <a:sym typeface="Arial"/>
              </a:rPr>
              <a:t>Tiruppur</a:t>
            </a:r>
            <a:endParaRPr sz="1100" b="0" i="0" u="none" strike="noStrike" cap="none" dirty="0">
              <a:solidFill>
                <a:schemeClr val="dk1"/>
              </a:solidFill>
              <a:latin typeface="Arial"/>
              <a:ea typeface="Arial"/>
              <a:cs typeface="Arial"/>
              <a:sym typeface="Arial"/>
            </a:endParaRPr>
          </a:p>
        </p:txBody>
      </p:sp>
      <p:pic>
        <p:nvPicPr>
          <p:cNvPr id="1104" name="Google Shape;1104;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1105" name="Google Shape;1105;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1106" name="Google Shape;1106;p13" descr="A close up of a logo&#10;&#10;Description automatically generated"/>
          <p:cNvPicPr preferRelativeResize="0"/>
          <p:nvPr/>
        </p:nvPicPr>
        <p:blipFill rotWithShape="1">
          <a:blip r:embed="rId6">
            <a:alphaModFix/>
          </a:blip>
          <a:srcRect/>
          <a:stretch/>
        </p:blipFill>
        <p:spPr>
          <a:xfrm>
            <a:off x="3927667" y="1286631"/>
            <a:ext cx="1587348" cy="516274"/>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22"/>
          <p:cNvSpPr txBox="1">
            <a:spLocks noGrp="1"/>
          </p:cNvSpPr>
          <p:nvPr>
            <p:ph type="title"/>
          </p:nvPr>
        </p:nvSpPr>
        <p:spPr>
          <a:xfrm>
            <a:off x="155850" y="613142"/>
            <a:ext cx="8832300" cy="45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000125"/>
            <a:ext cx="80010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23"/>
          <p:cNvSpPr txBox="1">
            <a:spLocks noGrp="1"/>
          </p:cNvSpPr>
          <p:nvPr>
            <p:ph type="title"/>
          </p:nvPr>
        </p:nvSpPr>
        <p:spPr>
          <a:xfrm>
            <a:off x="628560" y="601132"/>
            <a:ext cx="7886400" cy="6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User-Profile</a:t>
            </a:r>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114425"/>
            <a:ext cx="799881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24"/>
          <p:cNvSpPr txBox="1">
            <a:spLocks noGrp="1"/>
          </p:cNvSpPr>
          <p:nvPr>
            <p:ph type="title"/>
          </p:nvPr>
        </p:nvSpPr>
        <p:spPr>
          <a:xfrm>
            <a:off x="628560" y="635000"/>
            <a:ext cx="7886400" cy="63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Admin-Page</a:t>
            </a:r>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48" y="1225950"/>
            <a:ext cx="8233265" cy="3660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25"/>
          <p:cNvSpPr txBox="1">
            <a:spLocks noGrp="1"/>
          </p:cNvSpPr>
          <p:nvPr>
            <p:ph type="title"/>
          </p:nvPr>
        </p:nvSpPr>
        <p:spPr>
          <a:xfrm>
            <a:off x="628560" y="643466"/>
            <a:ext cx="7886400" cy="624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Departments-Page</a:t>
            </a:r>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200150"/>
            <a:ext cx="7904321"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26"/>
          <p:cNvSpPr txBox="1">
            <a:spLocks noGrp="1"/>
          </p:cNvSpPr>
          <p:nvPr>
            <p:ph type="title"/>
          </p:nvPr>
        </p:nvSpPr>
        <p:spPr>
          <a:xfrm>
            <a:off x="215053" y="719666"/>
            <a:ext cx="8421900" cy="54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sz="1600" b="1">
                <a:solidFill>
                  <a:srgbClr val="213163"/>
                </a:solidFill>
                <a:latin typeface="Arial"/>
                <a:ea typeface="Arial"/>
                <a:cs typeface="Arial"/>
                <a:sym typeface="Arial"/>
              </a:rPr>
              <a:t>Future Enhancements</a:t>
            </a:r>
            <a:r>
              <a:rPr lang="en-US" sz="1600" b="1">
                <a:solidFill>
                  <a:srgbClr val="374151"/>
                </a:solidFill>
                <a:latin typeface="Arial"/>
                <a:ea typeface="Arial"/>
                <a:cs typeface="Arial"/>
                <a:sym typeface="Arial"/>
              </a:rPr>
              <a:t>:</a:t>
            </a:r>
            <a:r>
              <a:rPr lang="en-US" b="0" i="0">
                <a:solidFill>
                  <a:srgbClr val="374151"/>
                </a:solidFill>
                <a:latin typeface="Arial"/>
                <a:ea typeface="Arial"/>
                <a:cs typeface="Arial"/>
                <a:sym typeface="Arial"/>
              </a:rPr>
              <a:t/>
            </a:r>
            <a:br>
              <a:rPr lang="en-US" b="0" i="0">
                <a:solidFill>
                  <a:srgbClr val="374151"/>
                </a:solidFill>
                <a:latin typeface="Arial"/>
                <a:ea typeface="Arial"/>
                <a:cs typeface="Arial"/>
                <a:sym typeface="Arial"/>
              </a:rPr>
            </a:br>
            <a:endParaRPr/>
          </a:p>
        </p:txBody>
      </p:sp>
      <p:sp>
        <p:nvSpPr>
          <p:cNvPr id="2" name="Rectangle 1"/>
          <p:cNvSpPr/>
          <p:nvPr/>
        </p:nvSpPr>
        <p:spPr>
          <a:xfrm>
            <a:off x="719192" y="1406643"/>
            <a:ext cx="8044665" cy="2308324"/>
          </a:xfrm>
          <a:prstGeom prst="rect">
            <a:avLst/>
          </a:prstGeom>
        </p:spPr>
        <p:txBody>
          <a:bodyPr wrap="square">
            <a:spAutoFit/>
          </a:bodyPr>
          <a:lstStyle/>
          <a:p>
            <a:pPr>
              <a:lnSpc>
                <a:spcPct val="200000"/>
              </a:lnSpc>
              <a:buFont typeface="Arial" panose="020B0604020202020204" pitchFamily="34" charset="0"/>
              <a:buChar char="•"/>
            </a:pPr>
            <a:r>
              <a:rPr lang="en-US" sz="1800" dirty="0">
                <a:solidFill>
                  <a:srgbClr val="0D0D0D"/>
                </a:solidFill>
                <a:latin typeface="Söhne"/>
              </a:rPr>
              <a:t>Potential improvements or additional features for future </a:t>
            </a:r>
            <a:r>
              <a:rPr lang="en-US" sz="1800" dirty="0" err="1">
                <a:solidFill>
                  <a:srgbClr val="0D0D0D"/>
                </a:solidFill>
                <a:latin typeface="Söhne"/>
              </a:rPr>
              <a:t>iterations.Integration</a:t>
            </a:r>
            <a:r>
              <a:rPr lang="en-US" sz="1800" dirty="0">
                <a:solidFill>
                  <a:srgbClr val="0D0D0D"/>
                </a:solidFill>
                <a:latin typeface="Söhne"/>
              </a:rPr>
              <a:t> </a:t>
            </a:r>
            <a:r>
              <a:rPr lang="en-US" sz="1800" dirty="0" smtClean="0">
                <a:solidFill>
                  <a:srgbClr val="0D0D0D"/>
                </a:solidFill>
                <a:latin typeface="Söhne"/>
              </a:rPr>
              <a:t>      with </a:t>
            </a:r>
            <a:r>
              <a:rPr lang="en-US" sz="1800" dirty="0">
                <a:solidFill>
                  <a:srgbClr val="0D0D0D"/>
                </a:solidFill>
                <a:latin typeface="Söhne"/>
              </a:rPr>
              <a:t>third-party services (e.g., Google Drive, Dropbox) for note storage.</a:t>
            </a:r>
          </a:p>
          <a:p>
            <a:pPr>
              <a:lnSpc>
                <a:spcPct val="200000"/>
              </a:lnSpc>
              <a:buFont typeface="Arial" panose="020B0604020202020204" pitchFamily="34" charset="0"/>
              <a:buChar char="•"/>
            </a:pPr>
            <a:r>
              <a:rPr lang="en-US" sz="1800" dirty="0">
                <a:solidFill>
                  <a:srgbClr val="0D0D0D"/>
                </a:solidFill>
                <a:latin typeface="Söhne"/>
              </a:rPr>
              <a:t>Real-time collaboration features.</a:t>
            </a:r>
          </a:p>
          <a:p>
            <a:pPr>
              <a:lnSpc>
                <a:spcPct val="200000"/>
              </a:lnSpc>
              <a:buFont typeface="Arial" panose="020B0604020202020204" pitchFamily="34" charset="0"/>
              <a:buChar char="•"/>
            </a:pPr>
            <a:r>
              <a:rPr lang="en-US" sz="1800" dirty="0">
                <a:solidFill>
                  <a:srgbClr val="0D0D0D"/>
                </a:solidFill>
                <a:latin typeface="Söhne"/>
              </a:rPr>
              <a:t>Mobile application development for note access on the go.</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213" name="Google Shape;1213;p2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14" name="Google Shape;1214;p27"/>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215" name="Google Shape;1215;p27"/>
          <p:cNvSpPr txBox="1"/>
          <p:nvPr/>
        </p:nvSpPr>
        <p:spPr>
          <a:xfrm>
            <a:off x="845752" y="1409935"/>
            <a:ext cx="7860013" cy="1477287"/>
          </a:xfrm>
          <a:prstGeom prst="rect">
            <a:avLst/>
          </a:prstGeom>
          <a:noFill/>
          <a:ln>
            <a:noFill/>
          </a:ln>
        </p:spPr>
        <p:txBody>
          <a:bodyPr spcFirstLastPara="1" wrap="square" lIns="91425" tIns="45700" rIns="91425" bIns="45700" anchor="t" anchorCtr="0">
            <a:spAutoFit/>
          </a:bodyPr>
          <a:lstStyle/>
          <a:p>
            <a:pPr marL="285750" indent="-285750">
              <a:lnSpc>
                <a:spcPct val="150000"/>
              </a:lnSpc>
              <a:buFont typeface="Arial" panose="020B0604020202020204" pitchFamily="34" charset="0"/>
              <a:buChar char="•"/>
            </a:pPr>
            <a:r>
              <a:rPr lang="en-US" sz="2000" dirty="0"/>
              <a:t>Summary of the project overview.</a:t>
            </a:r>
          </a:p>
          <a:p>
            <a:pPr marL="285750" indent="-285750">
              <a:lnSpc>
                <a:spcPct val="150000"/>
              </a:lnSpc>
              <a:buFont typeface="Arial" panose="020B0604020202020204" pitchFamily="34" charset="0"/>
              <a:buChar char="•"/>
            </a:pPr>
            <a:r>
              <a:rPr lang="en-US" sz="2000" dirty="0"/>
              <a:t>Importance and potential impact of the notes sharing web app.</a:t>
            </a:r>
          </a:p>
          <a:p>
            <a:pPr marL="285750" indent="-285750">
              <a:lnSpc>
                <a:spcPct val="150000"/>
              </a:lnSpc>
              <a:buFont typeface="Arial" panose="020B0604020202020204" pitchFamily="34" charset="0"/>
              <a:buChar char="•"/>
            </a:pPr>
            <a:r>
              <a:rPr lang="en-US" sz="2000" dirty="0"/>
              <a:t>Acknowledgment of contributors (if applicable).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28"/>
          <p:cNvSpPr txBox="1">
            <a:spLocks noGrp="1"/>
          </p:cNvSpPr>
          <p:nvPr>
            <p:ph type="title"/>
          </p:nvPr>
        </p:nvSpPr>
        <p:spPr>
          <a:xfrm>
            <a:off x="3504528" y="2334505"/>
            <a:ext cx="21489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pic>
        <p:nvPicPr>
          <p:cNvPr id="1111" name="Google Shape;1111;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12" name="Google Shape;1112;p14"/>
          <p:cNvSpPr txBox="1"/>
          <p:nvPr/>
        </p:nvSpPr>
        <p:spPr>
          <a:xfrm>
            <a:off x="2422762" y="970065"/>
            <a:ext cx="4283100" cy="433500"/>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1113" name="Google Shape;1113;p14"/>
          <p:cNvSpPr/>
          <p:nvPr/>
        </p:nvSpPr>
        <p:spPr>
          <a:xfrm>
            <a:off x="956310" y="3037840"/>
            <a:ext cx="7227600" cy="530700"/>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4" name="Google Shape;1114;p14"/>
          <p:cNvSpPr txBox="1"/>
          <p:nvPr/>
        </p:nvSpPr>
        <p:spPr>
          <a:xfrm>
            <a:off x="1571630" y="3183633"/>
            <a:ext cx="5839200" cy="239100"/>
          </a:xfrm>
          <a:prstGeom prst="rect">
            <a:avLst/>
          </a:prstGeom>
          <a:noFill/>
          <a:ln>
            <a:noFill/>
          </a:ln>
        </p:spPr>
        <p:txBody>
          <a:bodyPr spcFirstLastPara="1" wrap="square" lIns="0" tIns="0" rIns="0" bIns="0" anchor="t" anchorCtr="0">
            <a:spAutoFit/>
          </a:bodyPr>
          <a:lstStyle/>
          <a:p>
            <a:pPr marL="0" marR="0" lvl="0" indent="0" algn="ctr" rtl="0">
              <a:lnSpc>
                <a:spcPct val="124750"/>
              </a:lnSpc>
              <a:spcBef>
                <a:spcPts val="0"/>
              </a:spcBef>
              <a:spcAft>
                <a:spcPts val="0"/>
              </a:spcAft>
              <a:buNone/>
            </a:pPr>
            <a:r>
              <a:rPr lang="en-US" sz="1600" b="1" i="0" u="none" strike="noStrike" cap="none">
                <a:solidFill>
                  <a:schemeClr val="dk1"/>
                </a:solidFill>
                <a:latin typeface="Arial"/>
                <a:ea typeface="Arial"/>
                <a:cs typeface="Arial"/>
                <a:sym typeface="Arial"/>
              </a:rPr>
              <a:t>Notes Sharing Web Application using Django Framework</a:t>
            </a:r>
            <a:endParaRPr sz="1600" b="0" i="0" u="none" strike="noStrike" cap="none">
              <a:solidFill>
                <a:schemeClr val="dk1"/>
              </a:solidFill>
              <a:latin typeface="Arial"/>
              <a:ea typeface="Arial"/>
              <a:cs typeface="Arial"/>
              <a:sym typeface="Arial"/>
            </a:endParaRPr>
          </a:p>
        </p:txBody>
      </p:sp>
      <p:sp>
        <p:nvSpPr>
          <p:cNvPr id="1115" name="Google Shape;1115;p14"/>
          <p:cNvSpPr txBox="1"/>
          <p:nvPr/>
        </p:nvSpPr>
        <p:spPr>
          <a:xfrm>
            <a:off x="3872230" y="2704572"/>
            <a:ext cx="1399500" cy="239100"/>
          </a:xfrm>
          <a:prstGeom prst="rect">
            <a:avLst/>
          </a:prstGeom>
          <a:noFill/>
          <a:ln>
            <a:noFill/>
          </a:ln>
        </p:spPr>
        <p:txBody>
          <a:bodyPr spcFirstLastPara="1" wrap="square" lIns="0" tIns="0" rIns="0" bIns="0" anchor="t" anchorCtr="0">
            <a:spAutoFit/>
          </a:bodyPr>
          <a:lstStyle/>
          <a:p>
            <a:pPr marL="0" marR="0" lvl="0" indent="0" algn="ctr" rtl="0">
              <a:lnSpc>
                <a:spcPct val="124750"/>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1116" name="Google Shape;1116;p14"/>
          <p:cNvSpPr txBox="1"/>
          <p:nvPr/>
        </p:nvSpPr>
        <p:spPr>
          <a:xfrm>
            <a:off x="1276813" y="4029973"/>
            <a:ext cx="6590400" cy="512400"/>
          </a:xfrm>
          <a:prstGeom prst="rect">
            <a:avLst/>
          </a:prstGeom>
          <a:noFill/>
          <a:ln>
            <a:noFill/>
          </a:ln>
        </p:spPr>
        <p:txBody>
          <a:bodyPr spcFirstLastPara="1" wrap="square" lIns="0" tIns="0" rIns="0" bIns="0" anchor="t" anchorCtr="0">
            <a:spAutoFit/>
          </a:bodyPr>
          <a:lstStyle/>
          <a:p>
            <a:pPr marL="0" marR="0" lvl="0" indent="0" algn="ctr" rtl="0">
              <a:lnSpc>
                <a:spcPct val="124750"/>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5"/>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1122" name="Google Shape;1122;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23" name="Google Shape;1123;p15"/>
          <p:cNvSpPr txBox="1"/>
          <p:nvPr/>
        </p:nvSpPr>
        <p:spPr>
          <a:xfrm>
            <a:off x="138651" y="4713110"/>
            <a:ext cx="10473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:Gpt 4</a:t>
            </a:r>
            <a:endParaRPr/>
          </a:p>
        </p:txBody>
      </p:sp>
      <p:sp>
        <p:nvSpPr>
          <p:cNvPr id="1124" name="Google Shape;1124;p15"/>
          <p:cNvSpPr txBox="1"/>
          <p:nvPr/>
        </p:nvSpPr>
        <p:spPr>
          <a:xfrm>
            <a:off x="138651" y="1184467"/>
            <a:ext cx="8751000" cy="2893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D0D0D"/>
                </a:solidFill>
                <a:highlight>
                  <a:srgbClr val="FFFFFF"/>
                </a:highlight>
                <a:latin typeface="Arial"/>
                <a:ea typeface="Arial"/>
                <a:cs typeface="Arial"/>
                <a:sym typeface="Arial"/>
              </a:rPr>
              <a:t>In the digital era, the need for efficient and accessible educational resources is more pronounced than ever. This paper presents the development of a collaborative notes sharing web application designed to meet this demand by facilitating the sharing of academic materials among students. Utilizing the Django framework, a high-level Python web framework that encourages rapid development and pragmatic design, this application offers a robust platform for users to upload, download, and share notes in various formats. The system architecture is built on Django's Model-View-Template (MVT) architecture, ensuring a clear separation of concerns, scalability, and ease of maintenance. Key features include user authentication, file management, a search functionality for ease of access to specific materials, and a categorization system for organizing notes by subject, topic, or course. Preliminary testing indicates a user-friendly interface and a positive reception from the target audience, suggesting the application's potential to significantly enhance the learning experience by promoting collaborative study and resource sharing. Future work will focus on incorporating advanced features such as collaborative editing, integration with cloud storage services, and the implementation of machine learning algorithms to recommend personalized content to users based on their interests and study habits.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6"/>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130" name="Google Shape;1130;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31" name="Google Shape;1131;p16"/>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32" name="Google Shape;1132;p16"/>
          <p:cNvSpPr txBox="1"/>
          <p:nvPr/>
        </p:nvSpPr>
        <p:spPr>
          <a:xfrm>
            <a:off x="138652" y="1171576"/>
            <a:ext cx="8636700" cy="267761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b="0" i="0" u="none" strike="noStrike" cap="none" dirty="0">
                <a:solidFill>
                  <a:srgbClr val="0D0D0D"/>
                </a:solidFill>
                <a:highlight>
                  <a:srgbClr val="FFFFFF"/>
                </a:highlight>
                <a:latin typeface="Arial"/>
                <a:ea typeface="Arial"/>
                <a:cs typeface="Arial"/>
                <a:sym typeface="Arial"/>
              </a:rPr>
              <a:t>The primary challenge addressed by this project is the lack of an intuitive, efficient, and collaborative platform specifically designed for the sharing and management of academic notes and resources among students and educators. Despite the availability of various online platforms, there remains a significant gap in services that cater specifically to academic collaboration, with many students resorting to fragmented and less secure means of sharing study materials. This project aims to leverage the Django framework to develop a user-friendly, secure, and scalable web application that not only facilitates the easy sharing and organization of notes but also enhances the overall learning experience through collaborative features and a community-driven approach.</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7"/>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138" name="Google Shape;1138;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39" name="Google Shape;1139;p17"/>
          <p:cNvSpPr txBox="1"/>
          <p:nvPr/>
        </p:nvSpPr>
        <p:spPr>
          <a:xfrm>
            <a:off x="138651" y="4713110"/>
            <a:ext cx="12543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:google</a:t>
            </a:r>
            <a:endParaRPr/>
          </a:p>
        </p:txBody>
      </p:sp>
      <p:sp>
        <p:nvSpPr>
          <p:cNvPr id="2" name="Rectangle 1"/>
          <p:cNvSpPr/>
          <p:nvPr/>
        </p:nvSpPr>
        <p:spPr>
          <a:xfrm>
            <a:off x="616449" y="1202076"/>
            <a:ext cx="8260423" cy="3431709"/>
          </a:xfrm>
          <a:prstGeom prst="rect">
            <a:avLst/>
          </a:prstGeom>
        </p:spPr>
        <p:txBody>
          <a:bodyPr wrap="square">
            <a:spAutoFit/>
          </a:bodyPr>
          <a:lstStyle/>
          <a:p>
            <a:pPr>
              <a:lnSpc>
                <a:spcPct val="150000"/>
              </a:lnSpc>
            </a:pPr>
            <a:r>
              <a:rPr lang="en-US" dirty="0">
                <a:solidFill>
                  <a:srgbClr val="0D0D0D"/>
                </a:solidFill>
                <a:latin typeface="Söhne"/>
              </a:rPr>
              <a:t>In an era characterized by digital collaboration and knowledge sharing, our project aims to develop a sophisticated web application utilizing the Django framework, tailored specifically for efficient note sharing among users. This innovative platform addresses the growing need for streamlined information dissemination and collaborative note-taking, offering a robust set of features designed to enhance productivity and facilitate seamless interaction among users</a:t>
            </a:r>
            <a:r>
              <a:rPr lang="en-US" dirty="0" smtClean="0">
                <a:solidFill>
                  <a:srgbClr val="0D0D0D"/>
                </a:solidFill>
                <a:latin typeface="Söhne"/>
              </a:rPr>
              <a:t>.</a:t>
            </a:r>
          </a:p>
          <a:p>
            <a:pPr>
              <a:lnSpc>
                <a:spcPct val="150000"/>
              </a:lnSpc>
            </a:pPr>
            <a:endParaRPr lang="en-US" dirty="0">
              <a:solidFill>
                <a:srgbClr val="0D0D0D"/>
              </a:solidFill>
              <a:latin typeface="Söhne"/>
            </a:endParaRPr>
          </a:p>
          <a:p>
            <a:pPr>
              <a:lnSpc>
                <a:spcPct val="150000"/>
              </a:lnSpc>
            </a:pPr>
            <a:r>
              <a:rPr lang="en-US" dirty="0"/>
              <a:t>Embark on this journey with us as we embark on the development of a cutting-edge notes sharing web app using Django, poised to redefine the way individuals and teams collaborate, communicate, and create together.</a:t>
            </a:r>
            <a:endParaRPr lang="en-US" dirty="0" smtClean="0">
              <a:solidFill>
                <a:srgbClr val="0D0D0D"/>
              </a:solidFill>
              <a:latin typeface="Söhne"/>
            </a:endParaRPr>
          </a:p>
          <a:p>
            <a:endParaRPr lang="en-US" dirty="0">
              <a:solidFill>
                <a:srgbClr val="0D0D0D"/>
              </a:solidFill>
              <a:latin typeface="Söhne"/>
            </a:endParaRP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8"/>
          <p:cNvSpPr txBox="1">
            <a:spLocks noGrp="1"/>
          </p:cNvSpPr>
          <p:nvPr>
            <p:ph type="title"/>
          </p:nvPr>
        </p:nvSpPr>
        <p:spPr>
          <a:xfrm>
            <a:off x="138533" y="600226"/>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46" name="Google Shape;1146;p18"/>
          <p:cNvSpPr txBox="1"/>
          <p:nvPr/>
        </p:nvSpPr>
        <p:spPr>
          <a:xfrm>
            <a:off x="138533" y="1102220"/>
            <a:ext cx="8866800" cy="376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47" name="Google Shape;1147;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48" name="Google Shape;1148;p18"/>
          <p:cNvSpPr txBox="1"/>
          <p:nvPr/>
        </p:nvSpPr>
        <p:spPr>
          <a:xfrm>
            <a:off x="138652" y="4713110"/>
            <a:ext cx="111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 GPT 4</a:t>
            </a:r>
            <a:endParaRPr/>
          </a:p>
        </p:txBody>
      </p:sp>
      <p:sp>
        <p:nvSpPr>
          <p:cNvPr id="1149" name="Google Shape;1149;p18"/>
          <p:cNvSpPr txBox="1"/>
          <p:nvPr/>
        </p:nvSpPr>
        <p:spPr>
          <a:xfrm>
            <a:off x="138533" y="922489"/>
            <a:ext cx="8422500" cy="397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D0D0D"/>
                </a:solidFill>
                <a:highlight>
                  <a:srgbClr val="FFFFFF"/>
                </a:highlight>
                <a:latin typeface="Arial"/>
                <a:ea typeface="Arial"/>
                <a:cs typeface="Arial"/>
                <a:sym typeface="Arial"/>
              </a:rPr>
              <a:t>The proposed solution is to develop a comprehensive, secure, and user-friendly Notes Sharing Web Application tailored for students, educators, and academic institutions. This application will leverage the Django framework for its robustness, security features, and scalability. Below are the key components of the proposed solution:</a:t>
            </a:r>
            <a:endParaRPr/>
          </a:p>
          <a:p>
            <a:pPr marL="0" marR="0" lvl="0" indent="0" algn="l" rtl="0">
              <a:lnSpc>
                <a:spcPct val="100000"/>
              </a:lnSpc>
              <a:spcBef>
                <a:spcPts val="0"/>
              </a:spcBef>
              <a:spcAft>
                <a:spcPts val="0"/>
              </a:spcAft>
              <a:buNone/>
            </a:pPr>
            <a:r>
              <a:rPr lang="en-US" sz="1400" b="0" i="0" u="none" strike="noStrike" cap="none">
                <a:solidFill>
                  <a:srgbClr val="0D0D0D"/>
                </a:solidFill>
                <a:highlight>
                  <a:srgbClr val="FFFFFF"/>
                </a:highlight>
                <a:latin typeface="Arial"/>
                <a:ea typeface="Arial"/>
                <a:cs typeface="Arial"/>
                <a:sym typeface="Arial"/>
              </a:rPr>
              <a:t>1. </a:t>
            </a:r>
            <a:r>
              <a:rPr lang="en-US" sz="1400" b="1" i="0" u="none" strike="noStrike" cap="none">
                <a:solidFill>
                  <a:srgbClr val="0D0D0D"/>
                </a:solidFill>
                <a:highlight>
                  <a:srgbClr val="FFFFFF"/>
                </a:highlight>
                <a:latin typeface="Arial"/>
                <a:ea typeface="Arial"/>
                <a:cs typeface="Arial"/>
                <a:sym typeface="Arial"/>
              </a:rPr>
              <a:t>System Architecture</a:t>
            </a:r>
            <a:endParaRPr sz="1400" b="0" i="0" u="none" strike="noStrike" cap="none">
              <a:solidFill>
                <a:srgbClr val="0D0D0D"/>
              </a:solidFill>
              <a:highlight>
                <a:srgbClr val="FFFFFF"/>
              </a:highlight>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Char char="•"/>
            </a:pPr>
            <a:r>
              <a:rPr lang="en-US" sz="1400" b="1" i="0" u="none" strike="noStrike" cap="none">
                <a:solidFill>
                  <a:srgbClr val="0D0D0D"/>
                </a:solidFill>
                <a:highlight>
                  <a:srgbClr val="FFFFFF"/>
                </a:highlight>
                <a:latin typeface="Arial"/>
                <a:ea typeface="Arial"/>
                <a:cs typeface="Arial"/>
                <a:sym typeface="Arial"/>
              </a:rPr>
              <a:t>Backend Development</a:t>
            </a:r>
            <a:r>
              <a:rPr lang="en-US" sz="1400" b="0" i="0" u="none" strike="noStrike" cap="none">
                <a:solidFill>
                  <a:srgbClr val="0D0D0D"/>
                </a:solidFill>
                <a:highlight>
                  <a:srgbClr val="FFFFFF"/>
                </a:highlight>
                <a:latin typeface="Arial"/>
                <a:ea typeface="Arial"/>
                <a:cs typeface="Arial"/>
                <a:sym typeface="Arial"/>
              </a:rPr>
              <a:t>: Utilize Django for server-side logic, database management, user authentication, and session management, ensuring a secure and efficient backend structure.</a:t>
            </a:r>
            <a:endParaRPr/>
          </a:p>
          <a:p>
            <a:pPr marL="0" marR="0" lvl="0" indent="-88900" algn="l" rtl="0">
              <a:lnSpc>
                <a:spcPct val="100000"/>
              </a:lnSpc>
              <a:spcBef>
                <a:spcPts val="0"/>
              </a:spcBef>
              <a:spcAft>
                <a:spcPts val="0"/>
              </a:spcAft>
              <a:buClr>
                <a:srgbClr val="000000"/>
              </a:buClr>
              <a:buSzPts val="1400"/>
              <a:buFont typeface="Arial"/>
              <a:buChar char="•"/>
            </a:pPr>
            <a:r>
              <a:rPr lang="en-US" sz="1400" b="1" i="0" u="none" strike="noStrike" cap="none">
                <a:solidFill>
                  <a:srgbClr val="0D0D0D"/>
                </a:solidFill>
                <a:highlight>
                  <a:srgbClr val="FFFFFF"/>
                </a:highlight>
                <a:latin typeface="Arial"/>
                <a:ea typeface="Arial"/>
                <a:cs typeface="Arial"/>
                <a:sym typeface="Arial"/>
              </a:rPr>
              <a:t>Frontend Integration</a:t>
            </a:r>
            <a:r>
              <a:rPr lang="en-US" sz="1400" b="0" i="0" u="none" strike="noStrike" cap="none">
                <a:solidFill>
                  <a:srgbClr val="0D0D0D"/>
                </a:solidFill>
                <a:highlight>
                  <a:srgbClr val="FFFFFF"/>
                </a:highlight>
                <a:latin typeface="Arial"/>
                <a:ea typeface="Arial"/>
                <a:cs typeface="Arial"/>
                <a:sym typeface="Arial"/>
              </a:rPr>
              <a:t>: Employ HTML, CSS, and JavaScript, alongside Django’s template system, to create an intuitive and responsive user interface that enhances user experience.</a:t>
            </a:r>
            <a:endParaRPr/>
          </a:p>
          <a:p>
            <a:pPr marL="0" marR="0" lvl="0" indent="-88900" algn="l" rtl="0">
              <a:lnSpc>
                <a:spcPct val="100000"/>
              </a:lnSpc>
              <a:spcBef>
                <a:spcPts val="0"/>
              </a:spcBef>
              <a:spcAft>
                <a:spcPts val="0"/>
              </a:spcAft>
              <a:buClr>
                <a:srgbClr val="000000"/>
              </a:buClr>
              <a:buSzPts val="1400"/>
              <a:buFont typeface="Arial"/>
              <a:buChar char="•"/>
            </a:pPr>
            <a:r>
              <a:rPr lang="en-US" sz="1400" b="1" i="0" u="none" strike="noStrike" cap="none">
                <a:solidFill>
                  <a:srgbClr val="0D0D0D"/>
                </a:solidFill>
                <a:highlight>
                  <a:srgbClr val="FFFFFF"/>
                </a:highlight>
                <a:latin typeface="Arial"/>
                <a:ea typeface="Arial"/>
                <a:cs typeface="Arial"/>
                <a:sym typeface="Arial"/>
              </a:rPr>
              <a:t>Database Design</a:t>
            </a:r>
            <a:r>
              <a:rPr lang="en-US" sz="1400" b="0" i="0" u="none" strike="noStrike" cap="none">
                <a:solidFill>
                  <a:srgbClr val="0D0D0D"/>
                </a:solidFill>
                <a:highlight>
                  <a:srgbClr val="FFFFFF"/>
                </a:highlight>
                <a:latin typeface="Arial"/>
                <a:ea typeface="Arial"/>
                <a:cs typeface="Arial"/>
                <a:sym typeface="Arial"/>
              </a:rPr>
              <a:t>: Design a relational database schema that efficiently stores user data, notes, categories, and interactions to facilitate quick retrieval and secure storage of information.</a:t>
            </a:r>
            <a:endParaRPr/>
          </a:p>
          <a:p>
            <a:pPr marL="0" marR="0" lvl="0" indent="0" algn="l" rtl="0">
              <a:lnSpc>
                <a:spcPct val="100000"/>
              </a:lnSpc>
              <a:spcBef>
                <a:spcPts val="0"/>
              </a:spcBef>
              <a:spcAft>
                <a:spcPts val="0"/>
              </a:spcAft>
              <a:buNone/>
            </a:pPr>
            <a:r>
              <a:rPr lang="en-US" sz="1400" b="0" i="0" u="none" strike="noStrike" cap="none">
                <a:solidFill>
                  <a:srgbClr val="0D0D0D"/>
                </a:solidFill>
                <a:highlight>
                  <a:srgbClr val="FFFFFF"/>
                </a:highlight>
                <a:latin typeface="Arial"/>
                <a:ea typeface="Arial"/>
                <a:cs typeface="Arial"/>
                <a:sym typeface="Arial"/>
              </a:rPr>
              <a:t>2. </a:t>
            </a:r>
            <a:r>
              <a:rPr lang="en-US" sz="1400" b="1" i="0" u="none" strike="noStrike" cap="none">
                <a:solidFill>
                  <a:srgbClr val="0D0D0D"/>
                </a:solidFill>
                <a:highlight>
                  <a:srgbClr val="FFFFFF"/>
                </a:highlight>
                <a:latin typeface="Arial"/>
                <a:ea typeface="Arial"/>
                <a:cs typeface="Arial"/>
                <a:sym typeface="Arial"/>
              </a:rPr>
              <a:t>Core Features</a:t>
            </a:r>
            <a:endParaRPr sz="1400" b="0" i="0" u="none" strike="noStrike" cap="none">
              <a:solidFill>
                <a:srgbClr val="0D0D0D"/>
              </a:solidFill>
              <a:highlight>
                <a:srgbClr val="FFFFFF"/>
              </a:highlight>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Char char="•"/>
            </a:pPr>
            <a:r>
              <a:rPr lang="en-US" sz="1400" b="1" i="0" u="none" strike="noStrike" cap="none">
                <a:solidFill>
                  <a:srgbClr val="0D0D0D"/>
                </a:solidFill>
                <a:highlight>
                  <a:srgbClr val="FFFFFF"/>
                </a:highlight>
                <a:latin typeface="Arial"/>
                <a:ea typeface="Arial"/>
                <a:cs typeface="Arial"/>
                <a:sym typeface="Arial"/>
              </a:rPr>
              <a:t>User Authentication and Authorization</a:t>
            </a:r>
            <a:r>
              <a:rPr lang="en-US" sz="1400" b="0" i="0" u="none" strike="noStrike" cap="none">
                <a:solidFill>
                  <a:srgbClr val="0D0D0D"/>
                </a:solidFill>
                <a:highlight>
                  <a:srgbClr val="FFFFFF"/>
                </a:highlight>
                <a:latin typeface="Arial"/>
                <a:ea typeface="Arial"/>
                <a:cs typeface="Arial"/>
                <a:sym typeface="Arial"/>
              </a:rPr>
              <a:t>: Implement Django’s built-in authentication system to manage user accounts, secure login/logout processes, and ensure user data privacy.</a:t>
            </a:r>
            <a:endParaRPr/>
          </a:p>
          <a:p>
            <a:pPr marL="0" marR="0" lvl="0" indent="-88900" algn="l" rtl="0">
              <a:lnSpc>
                <a:spcPct val="100000"/>
              </a:lnSpc>
              <a:spcBef>
                <a:spcPts val="0"/>
              </a:spcBef>
              <a:spcAft>
                <a:spcPts val="0"/>
              </a:spcAft>
              <a:buClr>
                <a:srgbClr val="000000"/>
              </a:buClr>
              <a:buSzPts val="1400"/>
              <a:buFont typeface="Arial"/>
              <a:buChar char="•"/>
            </a:pPr>
            <a:r>
              <a:rPr lang="en-US" sz="1400" b="1" i="0" u="none" strike="noStrike" cap="none">
                <a:solidFill>
                  <a:srgbClr val="0D0D0D"/>
                </a:solidFill>
                <a:highlight>
                  <a:srgbClr val="FFFFFF"/>
                </a:highlight>
                <a:latin typeface="Arial"/>
                <a:ea typeface="Arial"/>
                <a:cs typeface="Arial"/>
                <a:sym typeface="Arial"/>
              </a:rPr>
              <a:t>Notes Management</a:t>
            </a:r>
            <a:r>
              <a:rPr lang="en-US" sz="1400" b="0" i="0" u="none" strike="noStrike" cap="none">
                <a:solidFill>
                  <a:srgbClr val="0D0D0D"/>
                </a:solidFill>
                <a:highlight>
                  <a:srgbClr val="FFFFFF"/>
                </a:highlight>
                <a:latin typeface="Arial"/>
                <a:ea typeface="Arial"/>
                <a:cs typeface="Arial"/>
                <a:sym typeface="Arial"/>
              </a:rPr>
              <a:t>: Enable users to upload, download, and manage notes in various formats (PDF, DOCX, PPT, etc.), with features for creating, editing, and deleting notes.</a:t>
            </a:r>
            <a:endParaRPr/>
          </a:p>
          <a:p>
            <a:pPr marL="0" marR="0" lvl="0" indent="-88900" algn="l" rtl="0">
              <a:lnSpc>
                <a:spcPct val="100000"/>
              </a:lnSpc>
              <a:spcBef>
                <a:spcPts val="0"/>
              </a:spcBef>
              <a:spcAft>
                <a:spcPts val="0"/>
              </a:spcAft>
              <a:buClr>
                <a:srgbClr val="000000"/>
              </a:buClr>
              <a:buSzPts val="1400"/>
              <a:buFont typeface="Arial"/>
              <a:buChar char="•"/>
            </a:pPr>
            <a:r>
              <a:rPr lang="en-US" sz="1400" b="1" i="0" u="none" strike="noStrike" cap="none">
                <a:solidFill>
                  <a:srgbClr val="0D0D0D"/>
                </a:solidFill>
                <a:highlight>
                  <a:srgbClr val="FFFFFF"/>
                </a:highlight>
                <a:latin typeface="Arial"/>
                <a:ea typeface="Arial"/>
                <a:cs typeface="Arial"/>
                <a:sym typeface="Arial"/>
              </a:rPr>
              <a:t>Collaboration Tools</a:t>
            </a:r>
            <a:r>
              <a:rPr lang="en-US" sz="1400" b="0" i="0" u="none" strike="noStrike" cap="none">
                <a:solidFill>
                  <a:srgbClr val="0D0D0D"/>
                </a:solidFill>
                <a:highlight>
                  <a:srgbClr val="FFFFFF"/>
                </a:highlight>
                <a:latin typeface="Arial"/>
                <a:ea typeface="Arial"/>
                <a:cs typeface="Arial"/>
                <a:sym typeface="Arial"/>
              </a:rPr>
              <a:t>: Incorporate features for users to comment on notes, rate them, and engage in discussions, fostering a collaborative learning environment.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9"/>
          <p:cNvSpPr txBox="1"/>
          <p:nvPr/>
        </p:nvSpPr>
        <p:spPr>
          <a:xfrm>
            <a:off x="457200" y="752832"/>
            <a:ext cx="8017800" cy="6999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155" name="Google Shape;115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56" name="Google Shape;1156;p19"/>
          <p:cNvSpPr txBox="1"/>
          <p:nvPr/>
        </p:nvSpPr>
        <p:spPr>
          <a:xfrm>
            <a:off x="138652" y="4713110"/>
            <a:ext cx="10185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:GPT 4</a:t>
            </a:r>
            <a:endParaRPr/>
          </a:p>
        </p:txBody>
      </p:sp>
      <p:sp>
        <p:nvSpPr>
          <p:cNvPr id="1157" name="Google Shape;1157;p19"/>
          <p:cNvSpPr txBox="1"/>
          <p:nvPr/>
        </p:nvSpPr>
        <p:spPr>
          <a:xfrm>
            <a:off x="235744" y="678657"/>
            <a:ext cx="8779800" cy="375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D0D0D"/>
                </a:solidFill>
                <a:highlight>
                  <a:srgbClr val="FFFFFF"/>
                </a:highlight>
                <a:latin typeface="Arial"/>
                <a:ea typeface="Arial"/>
                <a:cs typeface="Arial"/>
                <a:sym typeface="Arial"/>
              </a:rPr>
              <a:t>3. </a:t>
            </a:r>
            <a:r>
              <a:rPr lang="en-US" sz="1400" b="1" i="0" u="none" strike="noStrike" cap="none">
                <a:solidFill>
                  <a:srgbClr val="0D0D0D"/>
                </a:solidFill>
                <a:highlight>
                  <a:srgbClr val="FFFFFF"/>
                </a:highlight>
                <a:latin typeface="Arial"/>
                <a:ea typeface="Arial"/>
                <a:cs typeface="Arial"/>
                <a:sym typeface="Arial"/>
              </a:rPr>
              <a:t>Security and Privacy</a:t>
            </a:r>
            <a:endParaRPr sz="1400" b="0" i="0" u="none" strike="noStrike" cap="none">
              <a:solidFill>
                <a:srgbClr val="0D0D0D"/>
              </a:solidFill>
              <a:highlight>
                <a:srgbClr val="FFFFFF"/>
              </a:highlight>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D0D0D"/>
                </a:solidFill>
                <a:highlight>
                  <a:srgbClr val="FFFFFF"/>
                </a:highlight>
                <a:latin typeface="Arial"/>
                <a:ea typeface="Arial"/>
                <a:cs typeface="Arial"/>
                <a:sym typeface="Arial"/>
              </a:rPr>
              <a:t>Implement Django’s security best practices to protect against common vulnerabilities such as SQL injection, Cross-Site Scripting (XSS), and Cross-Site Request Forgery (CSRF).</a:t>
            </a:r>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D0D0D"/>
                </a:solidFill>
                <a:highlight>
                  <a:srgbClr val="FFFFFF"/>
                </a:highlight>
                <a:latin typeface="Arial"/>
                <a:ea typeface="Arial"/>
                <a:cs typeface="Arial"/>
                <a:sym typeface="Arial"/>
              </a:rPr>
              <a:t>Ensure data privacy by adhering to regulations such as GDPR for the handling of personal information.</a:t>
            </a:r>
            <a:endParaRPr/>
          </a:p>
          <a:p>
            <a:pPr marL="0" marR="0" lvl="0" indent="0" algn="l" rtl="0">
              <a:lnSpc>
                <a:spcPct val="100000"/>
              </a:lnSpc>
              <a:spcBef>
                <a:spcPts val="0"/>
              </a:spcBef>
              <a:spcAft>
                <a:spcPts val="0"/>
              </a:spcAft>
              <a:buNone/>
            </a:pPr>
            <a:r>
              <a:rPr lang="en-US" sz="1400" b="0" i="0" u="none" strike="noStrike" cap="none">
                <a:solidFill>
                  <a:srgbClr val="0D0D0D"/>
                </a:solidFill>
                <a:highlight>
                  <a:srgbClr val="FFFFFF"/>
                </a:highlight>
                <a:latin typeface="Arial"/>
                <a:ea typeface="Arial"/>
                <a:cs typeface="Arial"/>
                <a:sym typeface="Arial"/>
              </a:rPr>
              <a:t>4. </a:t>
            </a:r>
            <a:r>
              <a:rPr lang="en-US" sz="1400" b="1" i="0" u="none" strike="noStrike" cap="none">
                <a:solidFill>
                  <a:srgbClr val="0D0D0D"/>
                </a:solidFill>
                <a:highlight>
                  <a:srgbClr val="FFFFFF"/>
                </a:highlight>
                <a:latin typeface="Arial"/>
                <a:ea typeface="Arial"/>
                <a:cs typeface="Arial"/>
                <a:sym typeface="Arial"/>
              </a:rPr>
              <a:t>Scalability and Performance</a:t>
            </a:r>
            <a:endParaRPr sz="1400" b="0" i="0" u="none" strike="noStrike" cap="none">
              <a:solidFill>
                <a:srgbClr val="0D0D0D"/>
              </a:solidFill>
              <a:highlight>
                <a:srgbClr val="FFFFFF"/>
              </a:highlight>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D0D0D"/>
                </a:solidFill>
                <a:highlight>
                  <a:srgbClr val="FFFFFF"/>
                </a:highlight>
                <a:latin typeface="Arial"/>
                <a:ea typeface="Arial"/>
                <a:cs typeface="Arial"/>
                <a:sym typeface="Arial"/>
              </a:rPr>
              <a:t>Design the application with scalability in mind, allowing for easy adaptation to increased user numbers and data volume without performance degradation.</a:t>
            </a:r>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D0D0D"/>
                </a:solidFill>
                <a:highlight>
                  <a:srgbClr val="FFFFFF"/>
                </a:highlight>
                <a:latin typeface="Arial"/>
                <a:ea typeface="Arial"/>
                <a:cs typeface="Arial"/>
                <a:sym typeface="Arial"/>
              </a:rPr>
              <a:t>Utilize Django’s caching framework to enhance application performance and reduce server load.</a:t>
            </a:r>
            <a:endParaRPr/>
          </a:p>
          <a:p>
            <a:pPr marL="0" marR="0" lvl="0" indent="0" algn="l" rtl="0">
              <a:lnSpc>
                <a:spcPct val="100000"/>
              </a:lnSpc>
              <a:spcBef>
                <a:spcPts val="0"/>
              </a:spcBef>
              <a:spcAft>
                <a:spcPts val="0"/>
              </a:spcAft>
              <a:buNone/>
            </a:pPr>
            <a:r>
              <a:rPr lang="en-US" sz="1400" b="0" i="0" u="none" strike="noStrike" cap="none">
                <a:solidFill>
                  <a:srgbClr val="0D0D0D"/>
                </a:solidFill>
                <a:highlight>
                  <a:srgbClr val="FFFFFF"/>
                </a:highlight>
                <a:latin typeface="Arial"/>
                <a:ea typeface="Arial"/>
                <a:cs typeface="Arial"/>
                <a:sym typeface="Arial"/>
              </a:rPr>
              <a:t>5. </a:t>
            </a:r>
            <a:r>
              <a:rPr lang="en-US" sz="1400" b="1" i="0" u="none" strike="noStrike" cap="none">
                <a:solidFill>
                  <a:srgbClr val="0D0D0D"/>
                </a:solidFill>
                <a:highlight>
                  <a:srgbClr val="FFFFFF"/>
                </a:highlight>
                <a:latin typeface="Arial"/>
                <a:ea typeface="Arial"/>
                <a:cs typeface="Arial"/>
                <a:sym typeface="Arial"/>
              </a:rPr>
              <a:t>User Experience (UX) Design</a:t>
            </a:r>
            <a:endParaRPr sz="1400" b="0" i="0" u="none" strike="noStrike" cap="none">
              <a:solidFill>
                <a:srgbClr val="0D0D0D"/>
              </a:solidFill>
              <a:highlight>
                <a:srgbClr val="FFFFFF"/>
              </a:highlight>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D0D0D"/>
                </a:solidFill>
                <a:highlight>
                  <a:srgbClr val="FFFFFF"/>
                </a:highlight>
                <a:latin typeface="Arial"/>
                <a:ea typeface="Arial"/>
                <a:cs typeface="Arial"/>
                <a:sym typeface="Arial"/>
              </a:rPr>
              <a:t>Follow a user-centered design approach to create an accessible and engaging platform, ensuring that the UI/UX caters to the needs and preferences of the target audience.</a:t>
            </a:r>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D0D0D"/>
                </a:solidFill>
                <a:highlight>
                  <a:srgbClr val="FFFFFF"/>
                </a:highlight>
                <a:latin typeface="Arial"/>
                <a:ea typeface="Arial"/>
                <a:cs typeface="Arial"/>
                <a:sym typeface="Arial"/>
              </a:rPr>
              <a:t>Implement responsive design principles to ensure the application is accessible across various devices and screen sizes.</a:t>
            </a:r>
            <a:endParaRPr/>
          </a:p>
          <a:p>
            <a:pPr marL="0" marR="0" lvl="0" indent="0" algn="l" rtl="0">
              <a:lnSpc>
                <a:spcPct val="100000"/>
              </a:lnSpc>
              <a:spcBef>
                <a:spcPts val="0"/>
              </a:spcBef>
              <a:spcAft>
                <a:spcPts val="0"/>
              </a:spcAft>
              <a:buNone/>
            </a:pPr>
            <a:r>
              <a:rPr lang="en-US" sz="1400" b="0" i="0" u="none" strike="noStrike" cap="none">
                <a:solidFill>
                  <a:srgbClr val="0D0D0D"/>
                </a:solidFill>
                <a:highlight>
                  <a:srgbClr val="FFFFFF"/>
                </a:highlight>
                <a:latin typeface="Arial"/>
                <a:ea typeface="Arial"/>
                <a:cs typeface="Arial"/>
                <a:sym typeface="Arial"/>
              </a:rPr>
              <a:t>6. </a:t>
            </a:r>
            <a:r>
              <a:rPr lang="en-US" sz="1400" b="1" i="0" u="none" strike="noStrike" cap="none">
                <a:solidFill>
                  <a:srgbClr val="0D0D0D"/>
                </a:solidFill>
                <a:highlight>
                  <a:srgbClr val="FFFFFF"/>
                </a:highlight>
                <a:latin typeface="Arial"/>
                <a:ea typeface="Arial"/>
                <a:cs typeface="Arial"/>
                <a:sym typeface="Arial"/>
              </a:rPr>
              <a:t>Testing and Quality Assurance</a:t>
            </a:r>
            <a:endParaRPr sz="1400" b="0" i="0" u="none" strike="noStrike" cap="none">
              <a:solidFill>
                <a:srgbClr val="0D0D0D"/>
              </a:solidFill>
              <a:highlight>
                <a:srgbClr val="FFFFFF"/>
              </a:highlight>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D0D0D"/>
                </a:solidFill>
                <a:highlight>
                  <a:srgbClr val="FFFFFF"/>
                </a:highlight>
                <a:latin typeface="Arial"/>
                <a:ea typeface="Arial"/>
                <a:cs typeface="Arial"/>
                <a:sym typeface="Arial"/>
              </a:rPr>
              <a:t>Conduct thorough testing, including unit tests, integration tests, and user acceptance testing (UAT), to ensure the application is reliable, secure, and user-friendly.</a:t>
            </a:r>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D0D0D"/>
                </a:solidFill>
                <a:highlight>
                  <a:srgbClr val="FFFFFF"/>
                </a:highlight>
                <a:latin typeface="Arial"/>
                <a:ea typeface="Arial"/>
                <a:cs typeface="Arial"/>
                <a:sym typeface="Arial"/>
              </a:rPr>
              <a:t>Utilize Django’s testing framework to automate test cases and ensure code integrity.</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20"/>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163" name="Google Shape;1163;p20"/>
          <p:cNvSpPr txBox="1"/>
          <p:nvPr/>
        </p:nvSpPr>
        <p:spPr>
          <a:xfrm>
            <a:off x="128063" y="1059160"/>
            <a:ext cx="5314500" cy="37899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64" name="Google Shape;1164;p20"/>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165" name="Google Shape;1165;p20"/>
          <p:cNvPicPr preferRelativeResize="0"/>
          <p:nvPr/>
        </p:nvPicPr>
        <p:blipFill rotWithShape="1">
          <a:blip r:embed="rId4">
            <a:alphaModFix/>
          </a:blip>
          <a:srcRect/>
          <a:stretch/>
        </p:blipFill>
        <p:spPr>
          <a:xfrm>
            <a:off x="4564380" y="1712692"/>
            <a:ext cx="4165600" cy="2090952"/>
          </a:xfrm>
          <a:prstGeom prst="rect">
            <a:avLst/>
          </a:prstGeom>
          <a:noFill/>
          <a:ln>
            <a:noFill/>
          </a:ln>
        </p:spPr>
      </p:pic>
      <p:sp>
        <p:nvSpPr>
          <p:cNvPr id="1166" name="Google Shape;1166;p20"/>
          <p:cNvSpPr txBox="1"/>
          <p:nvPr/>
        </p:nvSpPr>
        <p:spPr>
          <a:xfrm>
            <a:off x="1000361" y="1361511"/>
            <a:ext cx="3318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167" name="Google Shape;1167;p20"/>
          <p:cNvSpPr txBox="1"/>
          <p:nvPr/>
        </p:nvSpPr>
        <p:spPr>
          <a:xfrm>
            <a:off x="4865736" y="1287522"/>
            <a:ext cx="3581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168" name="Google Shape;1168;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69" name="Google Shape;1169;p20"/>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21"/>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175" name="Google Shape;117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76" name="Google Shape;1176;p21"/>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46" y="1104035"/>
            <a:ext cx="8195507"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1030</Words>
  <Application>Microsoft Office PowerPoint</Application>
  <PresentationFormat>On-screen Show (16:9)</PresentationFormat>
  <Paragraphs>70</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User-Profile</vt:lpstr>
      <vt:lpstr>Admin-Page</vt:lpstr>
      <vt:lpstr>Departments-Page</vt:lpstr>
      <vt:lpstr>Future Enhancements: </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MASS MAHI.MA</dc:creator>
  <cp:lastModifiedBy>ismail - [2010]</cp:lastModifiedBy>
  <cp:revision>12</cp:revision>
  <dcterms:modified xsi:type="dcterms:W3CDTF">2024-04-28T04:01:46Z</dcterms:modified>
</cp:coreProperties>
</file>